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  <p:sldMasterId id="2147483661" r:id="rId2"/>
  </p:sldMasterIdLst>
  <p:notesMasterIdLst>
    <p:notesMasterId r:id="rId2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8940375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5e9dc98e6b_2_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5e9dc98e6b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898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e9eac9fc9_0_1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g5e9eac9fc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4903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e9eac9fc9_0_2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5e9eac9fc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5537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e9eac9fc9_0_4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5e9eac9fc9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9650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e9dc98e6b_2_13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5e9dc98e6b_2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8199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e9dc98e6b_2_17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5e9dc98e6b_2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6962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e9eac9fc9_0_75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g5e9eac9fc9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13671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e9eac9fc9_0_84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5e9eac9fc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798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e9eac9fc9_1_1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5e9eac9fc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9892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e9dc98e6b_2_316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5e9dc98e6b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84947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e9eac9fc9_1_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5e9eac9fc9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4917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e9dc98e6b_2_11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5e9dc98e6b_2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01739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e9dc98e6b_2_33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5e9dc98e6b_2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107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e9dc98e6b_2_18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g5e9dc98e6b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902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e9dc98e6b_2_25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g5e9dc98e6b_2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7697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e9dc98e6b_2_3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g5e9dc98e6b_2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947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e9dc98e6b_2_39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g5e9dc98e6b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98499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e9dc98e6b_2_47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5e9dc98e6b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159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5e9dc98e6b_2_62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5e9dc98e6b_2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3722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e9eac9fc9_0_0:notes"/>
          <p:cNvSpPr txBox="1">
            <a:spLocks noGrp="1"/>
          </p:cNvSpPr>
          <p:nvPr>
            <p:ph type="body" idx="1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5e9eac9f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6926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</p:sldLayoutIdLst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/>
          <p:nvPr/>
        </p:nvSpPr>
        <p:spPr>
          <a:xfrm>
            <a:off x="0" y="3695275"/>
            <a:ext cx="9152001" cy="1232625"/>
          </a:xfrm>
          <a:custGeom>
            <a:avLst/>
            <a:gdLst/>
            <a:ahLst/>
            <a:cxnLst/>
            <a:rect l="l" t="t" r="r" b="b"/>
            <a:pathLst>
              <a:path w="7772400" h="712500" extrusionOk="0">
                <a:moveTo>
                  <a:pt x="0" y="0"/>
                </a:moveTo>
                <a:lnTo>
                  <a:pt x="7772400" y="0"/>
                </a:lnTo>
                <a:lnTo>
                  <a:pt x="7772400" y="712500"/>
                </a:lnTo>
                <a:lnTo>
                  <a:pt x="0" y="712500"/>
                </a:lnTo>
                <a:lnTo>
                  <a:pt x="0" y="0"/>
                </a:lnTo>
                <a:close/>
              </a:path>
            </a:pathLst>
          </a:cu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5"/>
          <p:cNvSpPr txBox="1"/>
          <p:nvPr/>
        </p:nvSpPr>
        <p:spPr>
          <a:xfrm>
            <a:off x="4819875" y="3806200"/>
            <a:ext cx="3979800" cy="11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45454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Jhonathan Mejía</a:t>
            </a:r>
            <a:r>
              <a:rPr lang="es" sz="2200" b="1">
                <a:solidFill>
                  <a:srgbClr val="FFFFFF"/>
                </a:solidFill>
              </a:rPr>
              <a:t> - </a:t>
            </a:r>
            <a:r>
              <a:rPr lang="es" sz="2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160003525</a:t>
            </a:r>
            <a:endParaRPr sz="2200" b="1">
              <a:solidFill>
                <a:srgbClr val="FFFFFF"/>
              </a:solidFill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Eduardo Rincón</a:t>
            </a:r>
            <a:r>
              <a:rPr lang="es" sz="2200" b="1">
                <a:solidFill>
                  <a:srgbClr val="FFFFFF"/>
                </a:solidFill>
              </a:rPr>
              <a:t> - </a:t>
            </a:r>
            <a:r>
              <a:rPr lang="es" sz="22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160003531</a:t>
            </a:r>
            <a:endParaRPr sz="2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5"/>
          <p:cNvSpPr txBox="1"/>
          <p:nvPr/>
        </p:nvSpPr>
        <p:spPr>
          <a:xfrm>
            <a:off x="490200" y="460325"/>
            <a:ext cx="8163600" cy="31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5725" marR="0" lvl="0" indent="0" algn="just" rtl="0">
              <a:lnSpc>
                <a:spcPct val="1042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191919"/>
                </a:solidFill>
                <a:latin typeface="Arial"/>
                <a:ea typeface="Arial"/>
                <a:cs typeface="Arial"/>
                <a:sym typeface="Arial"/>
              </a:rPr>
              <a:t>Modelo y simulación del sistema de tráfico de pasajeros en la terminal satélite de la empresa Arimena S.A en el trayecto Villavicencio-Acacías.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5"/>
          <p:cNvSpPr txBox="1"/>
          <p:nvPr/>
        </p:nvSpPr>
        <p:spPr>
          <a:xfrm>
            <a:off x="358050" y="4070238"/>
            <a:ext cx="39798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2700" marR="0" lvl="0" indent="0" algn="l" rtl="0">
              <a:lnSpc>
                <a:spcPct val="1574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Simulación Computacional</a:t>
            </a:r>
            <a:endParaRPr sz="24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24"/>
          <p:cNvSpPr/>
          <p:nvPr/>
        </p:nvSpPr>
        <p:spPr>
          <a:xfrm>
            <a:off x="457200" y="205975"/>
            <a:ext cx="8270748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4"/>
          <p:cNvSpPr txBox="1"/>
          <p:nvPr/>
        </p:nvSpPr>
        <p:spPr>
          <a:xfrm>
            <a:off x="381000" y="205975"/>
            <a:ext cx="83469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FFFFFF"/>
                </a:solidFill>
              </a:rPr>
              <a:t>Distribución de probabilidad para los pasajeros</a:t>
            </a:r>
            <a:endParaRPr sz="2800" b="1">
              <a:solidFill>
                <a:srgbClr val="FFFFFF"/>
              </a:solidFill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2800" b="1">
              <a:solidFill>
                <a:srgbClr val="FFFFFF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6571850" y="2765963"/>
            <a:ext cx="2680200" cy="1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dk1"/>
                </a:solidFill>
              </a:rPr>
              <a:t>Martes 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</a:rPr>
              <a:t>( 4:30 P.M - 6:00 P.M )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l="9173" t="10021" r="1676" b="5618"/>
          <a:stretch/>
        </p:blipFill>
        <p:spPr>
          <a:xfrm>
            <a:off x="555925" y="1598800"/>
            <a:ext cx="6015926" cy="319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5"/>
          <p:cNvSpPr/>
          <p:nvPr/>
        </p:nvSpPr>
        <p:spPr>
          <a:xfrm>
            <a:off x="457200" y="205975"/>
            <a:ext cx="8270748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5"/>
          <p:cNvSpPr txBox="1"/>
          <p:nvPr/>
        </p:nvSpPr>
        <p:spPr>
          <a:xfrm>
            <a:off x="381000" y="205975"/>
            <a:ext cx="83469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2800" b="1">
                <a:solidFill>
                  <a:srgbClr val="FFFFFF"/>
                </a:solidFill>
              </a:rPr>
              <a:t>Distribución de probabilidad para las busetas</a:t>
            </a:r>
            <a:endParaRPr sz="2800" b="1">
              <a:solidFill>
                <a:srgbClr val="FFFFFF"/>
              </a:solidFill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endParaRPr sz="2800" b="1">
              <a:solidFill>
                <a:srgbClr val="FFFFFF"/>
              </a:solidFill>
            </a:endParaRPr>
          </a:p>
        </p:txBody>
      </p:sp>
      <p:sp>
        <p:nvSpPr>
          <p:cNvPr id="150" name="Google Shape;150;p25"/>
          <p:cNvSpPr txBox="1"/>
          <p:nvPr/>
        </p:nvSpPr>
        <p:spPr>
          <a:xfrm>
            <a:off x="6571850" y="2765963"/>
            <a:ext cx="2680200" cy="11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dk1"/>
                </a:solidFill>
              </a:rPr>
              <a:t>Martes </a:t>
            </a:r>
            <a:endParaRPr sz="2400" b="1">
              <a:solidFill>
                <a:schemeClr val="dk1"/>
              </a:solidFill>
            </a:endParaRPr>
          </a:p>
          <a:p>
            <a:pPr marL="0" marR="0" lvl="0" indent="0" algn="ctr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1"/>
                </a:solidFill>
              </a:rPr>
              <a:t>( 4:30 P.M - 6:00 P.M )</a:t>
            </a:r>
            <a:endParaRPr sz="1800" b="1">
              <a:solidFill>
                <a:schemeClr val="dk1"/>
              </a:solidFill>
            </a:endParaRPr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l="9140" t="9143" b="7356"/>
          <a:stretch/>
        </p:blipFill>
        <p:spPr>
          <a:xfrm>
            <a:off x="296225" y="1545000"/>
            <a:ext cx="6407200" cy="330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6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6"/>
          <p:cNvSpPr/>
          <p:nvPr/>
        </p:nvSpPr>
        <p:spPr>
          <a:xfrm>
            <a:off x="495725" y="1709905"/>
            <a:ext cx="1185564" cy="350490"/>
          </a:xfrm>
          <a:custGeom>
            <a:avLst/>
            <a:gdLst/>
            <a:ahLst/>
            <a:cxnLst/>
            <a:rect l="l" t="t" r="r" b="b"/>
            <a:pathLst>
              <a:path w="1185564" h="350490" extrusionOk="0">
                <a:moveTo>
                  <a:pt x="0" y="0"/>
                </a:moveTo>
                <a:lnTo>
                  <a:pt x="1185564" y="0"/>
                </a:lnTo>
                <a:lnTo>
                  <a:pt x="1185564" y="350490"/>
                </a:lnTo>
                <a:lnTo>
                  <a:pt x="0" y="3504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26"/>
          <p:cNvSpPr/>
          <p:nvPr/>
        </p:nvSpPr>
        <p:spPr>
          <a:xfrm>
            <a:off x="495725" y="3055595"/>
            <a:ext cx="2924254" cy="204338"/>
          </a:xfrm>
          <a:custGeom>
            <a:avLst/>
            <a:gdLst/>
            <a:ahLst/>
            <a:cxnLst/>
            <a:rect l="l" t="t" r="r" b="b"/>
            <a:pathLst>
              <a:path w="2924254" h="204338" extrusionOk="0">
                <a:moveTo>
                  <a:pt x="0" y="0"/>
                </a:moveTo>
                <a:lnTo>
                  <a:pt x="2924254" y="0"/>
                </a:lnTo>
                <a:lnTo>
                  <a:pt x="2924254" y="204338"/>
                </a:lnTo>
                <a:lnTo>
                  <a:pt x="0" y="2043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26"/>
          <p:cNvSpPr/>
          <p:nvPr/>
        </p:nvSpPr>
        <p:spPr>
          <a:xfrm>
            <a:off x="495725" y="3303245"/>
            <a:ext cx="3091977" cy="204338"/>
          </a:xfrm>
          <a:custGeom>
            <a:avLst/>
            <a:gdLst/>
            <a:ahLst/>
            <a:cxnLst/>
            <a:rect l="l" t="t" r="r" b="b"/>
            <a:pathLst>
              <a:path w="3091977" h="204338" extrusionOk="0">
                <a:moveTo>
                  <a:pt x="0" y="0"/>
                </a:moveTo>
                <a:lnTo>
                  <a:pt x="3091977" y="0"/>
                </a:lnTo>
                <a:lnTo>
                  <a:pt x="3091977" y="204338"/>
                </a:lnTo>
                <a:lnTo>
                  <a:pt x="0" y="2043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6"/>
          <p:cNvSpPr/>
          <p:nvPr/>
        </p:nvSpPr>
        <p:spPr>
          <a:xfrm>
            <a:off x="495725" y="3550895"/>
            <a:ext cx="2637659" cy="204338"/>
          </a:xfrm>
          <a:custGeom>
            <a:avLst/>
            <a:gdLst/>
            <a:ahLst/>
            <a:cxnLst/>
            <a:rect l="l" t="t" r="r" b="b"/>
            <a:pathLst>
              <a:path w="2637659" h="204338" extrusionOk="0">
                <a:moveTo>
                  <a:pt x="0" y="0"/>
                </a:moveTo>
                <a:lnTo>
                  <a:pt x="2637659" y="0"/>
                </a:lnTo>
                <a:lnTo>
                  <a:pt x="2637659" y="204338"/>
                </a:lnTo>
                <a:lnTo>
                  <a:pt x="0" y="2043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26"/>
          <p:cNvSpPr/>
          <p:nvPr/>
        </p:nvSpPr>
        <p:spPr>
          <a:xfrm>
            <a:off x="495725" y="3798545"/>
            <a:ext cx="3042259" cy="204338"/>
          </a:xfrm>
          <a:custGeom>
            <a:avLst/>
            <a:gdLst/>
            <a:ahLst/>
            <a:cxnLst/>
            <a:rect l="l" t="t" r="r" b="b"/>
            <a:pathLst>
              <a:path w="3042259" h="204338" extrusionOk="0">
                <a:moveTo>
                  <a:pt x="0" y="0"/>
                </a:moveTo>
                <a:lnTo>
                  <a:pt x="3042259" y="0"/>
                </a:lnTo>
                <a:lnTo>
                  <a:pt x="3042259" y="204338"/>
                </a:lnTo>
                <a:lnTo>
                  <a:pt x="0" y="2043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26"/>
          <p:cNvSpPr/>
          <p:nvPr/>
        </p:nvSpPr>
        <p:spPr>
          <a:xfrm>
            <a:off x="495725" y="4046195"/>
            <a:ext cx="3022562" cy="204338"/>
          </a:xfrm>
          <a:custGeom>
            <a:avLst/>
            <a:gdLst/>
            <a:ahLst/>
            <a:cxnLst/>
            <a:rect l="l" t="t" r="r" b="b"/>
            <a:pathLst>
              <a:path w="3022562" h="204338" extrusionOk="0">
                <a:moveTo>
                  <a:pt x="0" y="0"/>
                </a:moveTo>
                <a:lnTo>
                  <a:pt x="3022562" y="0"/>
                </a:lnTo>
                <a:lnTo>
                  <a:pt x="3022562" y="204338"/>
                </a:lnTo>
                <a:lnTo>
                  <a:pt x="0" y="2043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495725" y="4046195"/>
            <a:ext cx="30225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495725" y="3798545"/>
            <a:ext cx="30423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495725" y="3550895"/>
            <a:ext cx="26376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26"/>
          <p:cNvSpPr txBox="1"/>
          <p:nvPr/>
        </p:nvSpPr>
        <p:spPr>
          <a:xfrm>
            <a:off x="495725" y="3303245"/>
            <a:ext cx="30921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26"/>
          <p:cNvSpPr txBox="1"/>
          <p:nvPr/>
        </p:nvSpPr>
        <p:spPr>
          <a:xfrm>
            <a:off x="495725" y="3055595"/>
            <a:ext cx="2924400" cy="2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26"/>
          <p:cNvSpPr txBox="1"/>
          <p:nvPr/>
        </p:nvSpPr>
        <p:spPr>
          <a:xfrm>
            <a:off x="495725" y="1709905"/>
            <a:ext cx="11856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26"/>
          <p:cNvSpPr txBox="1"/>
          <p:nvPr/>
        </p:nvSpPr>
        <p:spPr>
          <a:xfrm>
            <a:off x="1209062" y="1792775"/>
            <a:ext cx="17811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dk1"/>
                </a:solidFill>
              </a:rPr>
              <a:t>Lognormal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85725" marR="142826" lvl="0" indent="0" algn="l" rtl="0">
              <a:lnSpc>
                <a:spcPct val="114928"/>
              </a:lnSpc>
              <a:spcBef>
                <a:spcPts val="339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495725" y="205977"/>
            <a:ext cx="82296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5725" marR="0" lvl="0" indent="0" algn="ctr" rtl="0">
              <a:lnSpc>
                <a:spcPct val="1063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FFFFFF"/>
                </a:solidFill>
              </a:rPr>
              <a:t>Configuración de la tasa de l</a:t>
            </a:r>
            <a:r>
              <a:rPr lang="e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legada de l</a:t>
            </a:r>
            <a:r>
              <a:rPr lang="es" sz="3600" b="1">
                <a:solidFill>
                  <a:srgbClr val="FFFFFF"/>
                </a:solidFill>
              </a:rPr>
              <a:t>os pasajeros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25" y="1792763"/>
            <a:ext cx="4591749" cy="24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 rotWithShape="1">
          <a:blip r:embed="rId4">
            <a:alphaModFix/>
          </a:blip>
          <a:srcRect r="3147"/>
          <a:stretch/>
        </p:blipFill>
        <p:spPr>
          <a:xfrm>
            <a:off x="268462" y="2667200"/>
            <a:ext cx="3662325" cy="147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7"/>
          <p:cNvSpPr/>
          <p:nvPr/>
        </p:nvSpPr>
        <p:spPr>
          <a:xfrm>
            <a:off x="495725" y="1709905"/>
            <a:ext cx="1185564" cy="350490"/>
          </a:xfrm>
          <a:custGeom>
            <a:avLst/>
            <a:gdLst/>
            <a:ahLst/>
            <a:cxnLst/>
            <a:rect l="l" t="t" r="r" b="b"/>
            <a:pathLst>
              <a:path w="1185564" h="350490" extrusionOk="0">
                <a:moveTo>
                  <a:pt x="0" y="0"/>
                </a:moveTo>
                <a:lnTo>
                  <a:pt x="1185564" y="0"/>
                </a:lnTo>
                <a:lnTo>
                  <a:pt x="1185564" y="350490"/>
                </a:lnTo>
                <a:lnTo>
                  <a:pt x="0" y="35049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27"/>
          <p:cNvSpPr/>
          <p:nvPr/>
        </p:nvSpPr>
        <p:spPr>
          <a:xfrm>
            <a:off x="495725" y="3055595"/>
            <a:ext cx="2924254" cy="204338"/>
          </a:xfrm>
          <a:custGeom>
            <a:avLst/>
            <a:gdLst/>
            <a:ahLst/>
            <a:cxnLst/>
            <a:rect l="l" t="t" r="r" b="b"/>
            <a:pathLst>
              <a:path w="2924254" h="204338" extrusionOk="0">
                <a:moveTo>
                  <a:pt x="0" y="0"/>
                </a:moveTo>
                <a:lnTo>
                  <a:pt x="2924254" y="0"/>
                </a:lnTo>
                <a:lnTo>
                  <a:pt x="2924254" y="204338"/>
                </a:lnTo>
                <a:lnTo>
                  <a:pt x="0" y="2043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7"/>
          <p:cNvSpPr/>
          <p:nvPr/>
        </p:nvSpPr>
        <p:spPr>
          <a:xfrm>
            <a:off x="495725" y="3303245"/>
            <a:ext cx="3091977" cy="204338"/>
          </a:xfrm>
          <a:custGeom>
            <a:avLst/>
            <a:gdLst/>
            <a:ahLst/>
            <a:cxnLst/>
            <a:rect l="l" t="t" r="r" b="b"/>
            <a:pathLst>
              <a:path w="3091977" h="204338" extrusionOk="0">
                <a:moveTo>
                  <a:pt x="0" y="0"/>
                </a:moveTo>
                <a:lnTo>
                  <a:pt x="3091977" y="0"/>
                </a:lnTo>
                <a:lnTo>
                  <a:pt x="3091977" y="204338"/>
                </a:lnTo>
                <a:lnTo>
                  <a:pt x="0" y="2043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/>
          <p:nvPr/>
        </p:nvSpPr>
        <p:spPr>
          <a:xfrm>
            <a:off x="495725" y="3550895"/>
            <a:ext cx="2637659" cy="204338"/>
          </a:xfrm>
          <a:custGeom>
            <a:avLst/>
            <a:gdLst/>
            <a:ahLst/>
            <a:cxnLst/>
            <a:rect l="l" t="t" r="r" b="b"/>
            <a:pathLst>
              <a:path w="2637659" h="204338" extrusionOk="0">
                <a:moveTo>
                  <a:pt x="0" y="0"/>
                </a:moveTo>
                <a:lnTo>
                  <a:pt x="2637659" y="0"/>
                </a:lnTo>
                <a:lnTo>
                  <a:pt x="2637659" y="204338"/>
                </a:lnTo>
                <a:lnTo>
                  <a:pt x="0" y="2043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27"/>
          <p:cNvSpPr/>
          <p:nvPr/>
        </p:nvSpPr>
        <p:spPr>
          <a:xfrm>
            <a:off x="495725" y="3798545"/>
            <a:ext cx="3042259" cy="204338"/>
          </a:xfrm>
          <a:custGeom>
            <a:avLst/>
            <a:gdLst/>
            <a:ahLst/>
            <a:cxnLst/>
            <a:rect l="l" t="t" r="r" b="b"/>
            <a:pathLst>
              <a:path w="3042259" h="204338" extrusionOk="0">
                <a:moveTo>
                  <a:pt x="0" y="0"/>
                </a:moveTo>
                <a:lnTo>
                  <a:pt x="3042259" y="0"/>
                </a:lnTo>
                <a:lnTo>
                  <a:pt x="3042259" y="204338"/>
                </a:lnTo>
                <a:lnTo>
                  <a:pt x="0" y="2043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495725" y="4046195"/>
            <a:ext cx="3022562" cy="204338"/>
          </a:xfrm>
          <a:custGeom>
            <a:avLst/>
            <a:gdLst/>
            <a:ahLst/>
            <a:cxnLst/>
            <a:rect l="l" t="t" r="r" b="b"/>
            <a:pathLst>
              <a:path w="3022562" h="204338" extrusionOk="0">
                <a:moveTo>
                  <a:pt x="0" y="0"/>
                </a:moveTo>
                <a:lnTo>
                  <a:pt x="3022562" y="0"/>
                </a:lnTo>
                <a:lnTo>
                  <a:pt x="3022562" y="204338"/>
                </a:lnTo>
                <a:lnTo>
                  <a:pt x="0" y="20433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27"/>
          <p:cNvSpPr txBox="1"/>
          <p:nvPr/>
        </p:nvSpPr>
        <p:spPr>
          <a:xfrm>
            <a:off x="495725" y="4046195"/>
            <a:ext cx="3022562" cy="2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27"/>
          <p:cNvSpPr txBox="1"/>
          <p:nvPr/>
        </p:nvSpPr>
        <p:spPr>
          <a:xfrm>
            <a:off x="495725" y="3798545"/>
            <a:ext cx="3042259" cy="2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495725" y="3550895"/>
            <a:ext cx="2637659" cy="2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495725" y="3303245"/>
            <a:ext cx="3091977" cy="2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495725" y="3055595"/>
            <a:ext cx="2924254" cy="20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27"/>
          <p:cNvSpPr txBox="1"/>
          <p:nvPr/>
        </p:nvSpPr>
        <p:spPr>
          <a:xfrm>
            <a:off x="495725" y="1709905"/>
            <a:ext cx="1185564" cy="350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5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27"/>
          <p:cNvSpPr txBox="1"/>
          <p:nvPr/>
        </p:nvSpPr>
        <p:spPr>
          <a:xfrm>
            <a:off x="1051763" y="1698625"/>
            <a:ext cx="1356900" cy="7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 b="1">
                <a:solidFill>
                  <a:schemeClr val="dk1"/>
                </a:solidFill>
              </a:rPr>
              <a:t>Gamma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dk1"/>
              </a:solidFill>
            </a:endParaRPr>
          </a:p>
          <a:p>
            <a:pPr marL="85725" marR="142827" lvl="0" indent="0" algn="l" rtl="0">
              <a:lnSpc>
                <a:spcPct val="114928"/>
              </a:lnSpc>
              <a:spcBef>
                <a:spcPts val="339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 txBox="1"/>
          <p:nvPr/>
        </p:nvSpPr>
        <p:spPr>
          <a:xfrm>
            <a:off x="495725" y="205977"/>
            <a:ext cx="82296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5725" marR="0" lvl="0" indent="0" algn="ctr" rtl="0">
              <a:lnSpc>
                <a:spcPct val="10636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FFFFFF"/>
                </a:solidFill>
              </a:rPr>
              <a:t>Configuración de la tasa de l</a:t>
            </a:r>
            <a:r>
              <a:rPr lang="e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legada de l</a:t>
            </a:r>
            <a:r>
              <a:rPr lang="es" sz="3600" b="1">
                <a:solidFill>
                  <a:srgbClr val="FFFFFF"/>
                </a:solidFill>
              </a:rPr>
              <a:t>a</a:t>
            </a:r>
            <a:r>
              <a:rPr lang="es" sz="36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 buse</a:t>
            </a:r>
            <a:r>
              <a:rPr lang="es" sz="3600" b="1">
                <a:solidFill>
                  <a:srgbClr val="FFFFFF"/>
                </a:solidFill>
              </a:rPr>
              <a:t>tas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00" y="2422825"/>
            <a:ext cx="2676525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7979" y="2241850"/>
            <a:ext cx="4914114" cy="1626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8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28"/>
          <p:cNvSpPr/>
          <p:nvPr/>
        </p:nvSpPr>
        <p:spPr>
          <a:xfrm>
            <a:off x="457200" y="205975"/>
            <a:ext cx="740664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457200" y="205975"/>
            <a:ext cx="82311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Implementación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850" y="1435175"/>
            <a:ext cx="5833096" cy="3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9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9"/>
          <p:cNvSpPr/>
          <p:nvPr/>
        </p:nvSpPr>
        <p:spPr>
          <a:xfrm>
            <a:off x="457200" y="205975"/>
            <a:ext cx="740664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457200" y="205975"/>
            <a:ext cx="82311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</a:rPr>
              <a:t>Tiempos de los pasajeros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200" y="1664250"/>
            <a:ext cx="6014550" cy="293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30"/>
          <p:cNvSpPr/>
          <p:nvPr/>
        </p:nvSpPr>
        <p:spPr>
          <a:xfrm>
            <a:off x="457200" y="205975"/>
            <a:ext cx="740664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30"/>
          <p:cNvSpPr txBox="1"/>
          <p:nvPr/>
        </p:nvSpPr>
        <p:spPr>
          <a:xfrm>
            <a:off x="457200" y="205975"/>
            <a:ext cx="82311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</a:rPr>
              <a:t>Tiempos de los buses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4025" y="1693425"/>
            <a:ext cx="5742800" cy="285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1"/>
          <p:cNvSpPr/>
          <p:nvPr/>
        </p:nvSpPr>
        <p:spPr>
          <a:xfrm>
            <a:off x="457200" y="205977"/>
            <a:ext cx="822960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31"/>
          <p:cNvSpPr txBox="1"/>
          <p:nvPr/>
        </p:nvSpPr>
        <p:spPr>
          <a:xfrm>
            <a:off x="419100" y="1479900"/>
            <a:ext cx="8229600" cy="3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 dirty="0">
                <a:solidFill>
                  <a:schemeClr val="dk1"/>
                </a:solidFill>
              </a:rPr>
              <a:t>En promedio los pasajeros llegan a la terminal cada 37seg los días martes y 33seg los días viernes.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 dirty="0">
                <a:solidFill>
                  <a:schemeClr val="dk1"/>
                </a:solidFill>
              </a:rPr>
              <a:t>En promedio los buses </a:t>
            </a:r>
            <a:r>
              <a:rPr lang="es" sz="1600" dirty="0" smtClean="0">
                <a:solidFill>
                  <a:schemeClr val="dk1"/>
                </a:solidFill>
              </a:rPr>
              <a:t>tardan en </a:t>
            </a:r>
            <a:r>
              <a:rPr lang="es" sz="1600" dirty="0">
                <a:solidFill>
                  <a:schemeClr val="dk1"/>
                </a:solidFill>
              </a:rPr>
              <a:t>la terminal </a:t>
            </a:r>
            <a:r>
              <a:rPr lang="es" sz="1600" dirty="0" smtClean="0">
                <a:solidFill>
                  <a:schemeClr val="dk1"/>
                </a:solidFill>
              </a:rPr>
              <a:t>130 </a:t>
            </a:r>
            <a:r>
              <a:rPr lang="es" sz="1600" dirty="0">
                <a:solidFill>
                  <a:schemeClr val="dk1"/>
                </a:solidFill>
              </a:rPr>
              <a:t>segundos los días martes y 100 segundos los días viernes.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 dirty="0">
                <a:solidFill>
                  <a:schemeClr val="dk1"/>
                </a:solidFill>
              </a:rPr>
              <a:t>La probabilidad estimada de que una persona necesite atención preferencial es de 0.06. </a:t>
            </a:r>
            <a:endParaRPr sz="1600" dirty="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 dirty="0">
                <a:solidFill>
                  <a:schemeClr val="dk1"/>
                </a:solidFill>
              </a:rPr>
              <a:t>La duración del servicio de una buseta es aproximadamente 3 minutos.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457200" lvl="0" indent="-330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s" sz="1600" dirty="0">
                <a:solidFill>
                  <a:schemeClr val="dk1"/>
                </a:solidFill>
              </a:rPr>
              <a:t>La terminal de transporte cuenta con 36 buses suscritos para prestar el servicio y tiene una capacidad de atención de aproximadamente </a:t>
            </a:r>
            <a:r>
              <a:rPr lang="es" sz="1600" dirty="0"/>
              <a:t>50 clientes(sentados)</a:t>
            </a:r>
            <a:r>
              <a:rPr lang="es" sz="1600" dirty="0">
                <a:solidFill>
                  <a:schemeClr val="dk1"/>
                </a:solidFill>
              </a:rPr>
              <a:t>. </a:t>
            </a:r>
            <a:endParaRPr sz="1600" dirty="0">
              <a:solidFill>
                <a:schemeClr val="dk1"/>
              </a:solidFill>
            </a:endParaRPr>
          </a:p>
        </p:txBody>
      </p:sp>
      <p:sp>
        <p:nvSpPr>
          <p:cNvPr id="225" name="Google Shape;225;p31"/>
          <p:cNvSpPr txBox="1"/>
          <p:nvPr/>
        </p:nvSpPr>
        <p:spPr>
          <a:xfrm>
            <a:off x="381000" y="205975"/>
            <a:ext cx="83058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</a:rPr>
              <a:t>Respuesta a preguntas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/>
          <p:nvPr/>
        </p:nvSpPr>
        <p:spPr>
          <a:xfrm>
            <a:off x="0" y="205977"/>
            <a:ext cx="8686800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32"/>
          <p:cNvSpPr/>
          <p:nvPr/>
        </p:nvSpPr>
        <p:spPr>
          <a:xfrm>
            <a:off x="457200" y="205977"/>
            <a:ext cx="822960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32"/>
          <p:cNvSpPr txBox="1"/>
          <p:nvPr/>
        </p:nvSpPr>
        <p:spPr>
          <a:xfrm>
            <a:off x="457200" y="1460499"/>
            <a:ext cx="8229600" cy="346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5725" marR="700776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32"/>
          <p:cNvSpPr txBox="1"/>
          <p:nvPr/>
        </p:nvSpPr>
        <p:spPr>
          <a:xfrm>
            <a:off x="457200" y="20597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32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2"/>
          <p:cNvSpPr txBox="1"/>
          <p:nvPr/>
        </p:nvSpPr>
        <p:spPr>
          <a:xfrm>
            <a:off x="457200" y="205975"/>
            <a:ext cx="82311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</a:rPr>
              <a:t>Conclusiones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4300" y="1530825"/>
            <a:ext cx="3043774" cy="142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300" y="3244800"/>
            <a:ext cx="3043775" cy="158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700775" lvl="0" indent="-34290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s" sz="1800">
                <a:solidFill>
                  <a:srgbClr val="191919"/>
                </a:solidFill>
              </a:rPr>
              <a:t>Poca afluencia de pasajeros los días martes.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-342900" algn="l" rtl="0">
              <a:lnSpc>
                <a:spcPct val="114944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-"/>
            </a:pPr>
            <a:r>
              <a:rPr lang="es" sz="1800">
                <a:solidFill>
                  <a:srgbClr val="191919"/>
                </a:solidFill>
              </a:rPr>
              <a:t>El sistema es óptimo.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-342900" algn="l" rtl="0">
              <a:lnSpc>
                <a:spcPct val="114944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-"/>
            </a:pPr>
            <a:r>
              <a:rPr lang="es" sz="1800">
                <a:solidFill>
                  <a:srgbClr val="191919"/>
                </a:solidFill>
              </a:rPr>
              <a:t>Resultados presentan comportamiento similar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91919"/>
                </a:solidFill>
              </a:rPr>
              <a:t>a la realidad.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-34290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Clr>
                <a:srgbClr val="191919"/>
              </a:buClr>
              <a:buSzPts val="1800"/>
              <a:buChar char="-"/>
            </a:pPr>
            <a:r>
              <a:rPr lang="es" sz="1800">
                <a:solidFill>
                  <a:srgbClr val="191919"/>
                </a:solidFill>
              </a:rPr>
              <a:t>Errores de percepción en el conteo de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91919"/>
                </a:solidFill>
              </a:rPr>
              <a:t>pasajeros.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-34290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Clr>
                <a:srgbClr val="191919"/>
              </a:buClr>
              <a:buSzPts val="1800"/>
              <a:buChar char="-"/>
            </a:pPr>
            <a:r>
              <a:rPr lang="es" sz="1800">
                <a:solidFill>
                  <a:srgbClr val="191919"/>
                </a:solidFill>
              </a:rPr>
              <a:t>Vacaciones estudiantiles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endParaRPr sz="1800">
              <a:solidFill>
                <a:srgbClr val="191919"/>
              </a:solidFill>
            </a:endParaRPr>
          </a:p>
          <a:p>
            <a:pPr marL="457200" marR="700775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endParaRPr sz="1800">
              <a:solidFill>
                <a:srgbClr val="191919"/>
              </a:solidFill>
            </a:endParaRPr>
          </a:p>
          <a:p>
            <a:pPr marL="0" marR="700775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endParaRPr sz="1800">
              <a:solidFill>
                <a:srgbClr val="191919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3"/>
          <p:cNvSpPr/>
          <p:nvPr/>
        </p:nvSpPr>
        <p:spPr>
          <a:xfrm>
            <a:off x="0" y="205977"/>
            <a:ext cx="8686800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3"/>
          <p:cNvSpPr/>
          <p:nvPr/>
        </p:nvSpPr>
        <p:spPr>
          <a:xfrm>
            <a:off x="457200" y="205977"/>
            <a:ext cx="822960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3"/>
          <p:cNvSpPr txBox="1"/>
          <p:nvPr/>
        </p:nvSpPr>
        <p:spPr>
          <a:xfrm>
            <a:off x="457200" y="1460499"/>
            <a:ext cx="8229600" cy="34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700775" lvl="0" indent="-34290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-"/>
            </a:pPr>
            <a:r>
              <a:rPr lang="es" sz="1800">
                <a:solidFill>
                  <a:srgbClr val="191919"/>
                </a:solidFill>
              </a:rPr>
              <a:t>Captura de tiempo total de recorrido. 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-342900" algn="l" rtl="0">
              <a:lnSpc>
                <a:spcPct val="114944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Char char="-"/>
            </a:pPr>
            <a:r>
              <a:rPr lang="es" sz="1800">
                <a:solidFill>
                  <a:srgbClr val="191919"/>
                </a:solidFill>
              </a:rPr>
              <a:t>Comparación de tasas de llegadas de 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91919"/>
                </a:solidFill>
              </a:rPr>
              <a:t>buses y pasajeros en Acacías.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-34290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Clr>
                <a:srgbClr val="191919"/>
              </a:buClr>
              <a:buSzPts val="1800"/>
              <a:buChar char="-"/>
            </a:pPr>
            <a:r>
              <a:rPr lang="es" sz="1800">
                <a:solidFill>
                  <a:srgbClr val="191919"/>
                </a:solidFill>
              </a:rPr>
              <a:t>Análisis de apertura de dobles 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91919"/>
                </a:solidFill>
              </a:rPr>
              <a:t>calzadas.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-34290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Clr>
                <a:srgbClr val="191919"/>
              </a:buClr>
              <a:buSzPts val="1800"/>
              <a:buChar char="-"/>
            </a:pPr>
            <a:r>
              <a:rPr lang="es" sz="1800">
                <a:solidFill>
                  <a:srgbClr val="191919"/>
                </a:solidFill>
              </a:rPr>
              <a:t>Evaluación de motivos de viajes de 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91919"/>
                </a:solidFill>
              </a:rPr>
              <a:t>personas hacia la capital del Meta.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-34290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Clr>
                <a:srgbClr val="191919"/>
              </a:buClr>
              <a:buSzPts val="1800"/>
              <a:buChar char="-"/>
            </a:pPr>
            <a:r>
              <a:rPr lang="es" sz="1800">
                <a:solidFill>
                  <a:srgbClr val="191919"/>
                </a:solidFill>
              </a:rPr>
              <a:t>Simulación y comparación del sistema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191919"/>
                </a:solidFill>
              </a:rPr>
              <a:t>con otras empresas de transporte.</a:t>
            </a:r>
            <a:endParaRPr sz="1800">
              <a:solidFill>
                <a:srgbClr val="191919"/>
              </a:solidFill>
            </a:endParaRPr>
          </a:p>
          <a:p>
            <a:pPr marL="457200" marR="700775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endParaRPr sz="1800">
              <a:solidFill>
                <a:srgbClr val="191919"/>
              </a:solidFill>
            </a:endParaRPr>
          </a:p>
          <a:p>
            <a:pPr marL="0" marR="700775" lvl="0" indent="0" algn="l" rtl="0">
              <a:lnSpc>
                <a:spcPct val="114944"/>
              </a:lnSpc>
              <a:spcBef>
                <a:spcPts val="105"/>
              </a:spcBef>
              <a:spcAft>
                <a:spcPts val="0"/>
              </a:spcAft>
              <a:buNone/>
            </a:pPr>
            <a:endParaRPr sz="1800">
              <a:solidFill>
                <a:srgbClr val="191919"/>
              </a:solidFill>
            </a:endParaRPr>
          </a:p>
        </p:txBody>
      </p:sp>
      <p:sp>
        <p:nvSpPr>
          <p:cNvPr id="246" name="Google Shape;246;p33"/>
          <p:cNvSpPr txBox="1"/>
          <p:nvPr/>
        </p:nvSpPr>
        <p:spPr>
          <a:xfrm>
            <a:off x="457200" y="20597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3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457200" y="205975"/>
            <a:ext cx="82311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</a:rPr>
              <a:t>Trabajo Futuro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350" y="1808275"/>
            <a:ext cx="4010800" cy="25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6"/>
          <p:cNvSpPr/>
          <p:nvPr/>
        </p:nvSpPr>
        <p:spPr>
          <a:xfrm>
            <a:off x="457200" y="205977"/>
            <a:ext cx="822960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6"/>
          <p:cNvSpPr txBox="1"/>
          <p:nvPr/>
        </p:nvSpPr>
        <p:spPr>
          <a:xfrm>
            <a:off x="533400" y="1460499"/>
            <a:ext cx="8229600" cy="3465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149127" lvl="0" indent="0" algn="l" rtl="0">
              <a:lnSpc>
                <a:spcPct val="9898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6"/>
          <p:cNvSpPr txBox="1"/>
          <p:nvPr/>
        </p:nvSpPr>
        <p:spPr>
          <a:xfrm>
            <a:off x="457200" y="205977"/>
            <a:ext cx="82296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Descripción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50" y="1660825"/>
            <a:ext cx="4205951" cy="283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0550" y="1737375"/>
            <a:ext cx="4362450" cy="26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/>
          <p:nvPr/>
        </p:nvSpPr>
        <p:spPr>
          <a:xfrm>
            <a:off x="575" y="2782777"/>
            <a:ext cx="8686800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457775" y="2782777"/>
            <a:ext cx="822960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34"/>
          <p:cNvSpPr txBox="1"/>
          <p:nvPr/>
        </p:nvSpPr>
        <p:spPr>
          <a:xfrm>
            <a:off x="457775" y="278277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4"/>
          <p:cNvSpPr/>
          <p:nvPr/>
        </p:nvSpPr>
        <p:spPr>
          <a:xfrm>
            <a:off x="575" y="27827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4"/>
          <p:cNvSpPr txBox="1"/>
          <p:nvPr/>
        </p:nvSpPr>
        <p:spPr>
          <a:xfrm>
            <a:off x="457775" y="2782775"/>
            <a:ext cx="82311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</a:rPr>
              <a:t>Gracias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7"/>
          <p:cNvSpPr/>
          <p:nvPr/>
        </p:nvSpPr>
        <p:spPr>
          <a:xfrm>
            <a:off x="457200" y="205977"/>
            <a:ext cx="822960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381000" y="205977"/>
            <a:ext cx="8229600" cy="11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l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10350"/>
            <a:ext cx="4120450" cy="27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7375" y="1463088"/>
            <a:ext cx="4543375" cy="305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8"/>
          <p:cNvSpPr/>
          <p:nvPr/>
        </p:nvSpPr>
        <p:spPr>
          <a:xfrm>
            <a:off x="457200" y="205977"/>
            <a:ext cx="822960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8"/>
          <p:cNvSpPr txBox="1"/>
          <p:nvPr/>
        </p:nvSpPr>
        <p:spPr>
          <a:xfrm>
            <a:off x="381000" y="205975"/>
            <a:ext cx="83058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Objetivos del proyecto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250" y="2164325"/>
            <a:ext cx="3433526" cy="2184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3875"/>
            <a:ext cx="5228300" cy="3465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9"/>
          <p:cNvSpPr/>
          <p:nvPr/>
        </p:nvSpPr>
        <p:spPr>
          <a:xfrm>
            <a:off x="457200" y="205977"/>
            <a:ext cx="822960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9"/>
          <p:cNvSpPr txBox="1"/>
          <p:nvPr/>
        </p:nvSpPr>
        <p:spPr>
          <a:xfrm>
            <a:off x="533400" y="1678200"/>
            <a:ext cx="8229600" cy="3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1. ¿Con qué frecuencia llegan los buses de transporte intermunicipal a la terminal satélite?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2. ¿Cuál es la tasa de llegada promedio de pasajeros a la terminal satélite?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3. ¿Cuál es la probabilidad de que llegue una persona enferma, con alguna discapacidad física, una mujer embarazada o una persona de la tercera edad a la terminal y reciba atención preferencial?</a:t>
            </a: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</a:rPr>
              <a:t>4. ¿Cuál es el tiempo promedio de servicio de una buseta dentro de la terminal satélite?</a:t>
            </a: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>
                <a:solidFill>
                  <a:schemeClr val="dk1"/>
                </a:solidFill>
              </a:rPr>
              <a:t>5. ¿Cuál es la capacidad operativa de atención a clientes dentro de la terminal?</a:t>
            </a:r>
            <a:endParaRPr sz="1600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95" name="Google Shape;95;p19"/>
          <p:cNvSpPr txBox="1"/>
          <p:nvPr/>
        </p:nvSpPr>
        <p:spPr>
          <a:xfrm>
            <a:off x="381000" y="205975"/>
            <a:ext cx="83058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Preguntas a responder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0"/>
          <p:cNvSpPr/>
          <p:nvPr/>
        </p:nvSpPr>
        <p:spPr>
          <a:xfrm>
            <a:off x="457200" y="205977"/>
            <a:ext cx="822960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457225" y="205975"/>
            <a:ext cx="82296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 terminal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l="802" r="1330"/>
          <a:stretch/>
        </p:blipFill>
        <p:spPr>
          <a:xfrm>
            <a:off x="223100" y="1523875"/>
            <a:ext cx="8650975" cy="33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/>
          <p:nvPr/>
        </p:nvSpPr>
        <p:spPr>
          <a:xfrm>
            <a:off x="1495800" y="3795200"/>
            <a:ext cx="71910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585470" lvl="0" indent="0" algn="just" rtl="0">
              <a:lnSpc>
                <a:spcPct val="111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 b="1">
                <a:solidFill>
                  <a:srgbClr val="222222"/>
                </a:solidFill>
              </a:rPr>
              <a:t>Cra. 37 #32-78, barrio El Barzal, Villavicencio, Meta</a:t>
            </a:r>
            <a:endParaRPr sz="1800" b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21"/>
          <p:cNvSpPr/>
          <p:nvPr/>
        </p:nvSpPr>
        <p:spPr>
          <a:xfrm>
            <a:off x="457200" y="205977"/>
            <a:ext cx="8229600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4746900" y="1638650"/>
            <a:ext cx="3036600" cy="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3333"/>
              </a:lnSpc>
              <a:spcBef>
                <a:spcPts val="99"/>
              </a:spcBef>
              <a:spcAft>
                <a:spcPts val="0"/>
              </a:spcAft>
              <a:buNone/>
            </a:pPr>
            <a:r>
              <a:rPr lang="es" sz="36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Buseta intermunicipal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1"/>
          <p:cNvSpPr txBox="1"/>
          <p:nvPr/>
        </p:nvSpPr>
        <p:spPr>
          <a:xfrm>
            <a:off x="1571588" y="1639138"/>
            <a:ext cx="12615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73333"/>
              </a:lnSpc>
              <a:spcBef>
                <a:spcPts val="99"/>
              </a:spcBef>
              <a:spcAft>
                <a:spcPts val="0"/>
              </a:spcAft>
              <a:buNone/>
            </a:pPr>
            <a:r>
              <a:rPr lang="es" sz="36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" sz="3600" b="1" baseline="-25000">
                <a:solidFill>
                  <a:schemeClr val="dk1"/>
                </a:solidFill>
              </a:rPr>
              <a:t>asajero</a:t>
            </a:r>
            <a:endParaRPr sz="3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1"/>
          <p:cNvSpPr txBox="1"/>
          <p:nvPr/>
        </p:nvSpPr>
        <p:spPr>
          <a:xfrm>
            <a:off x="457200" y="205977"/>
            <a:ext cx="8229600" cy="1141500"/>
          </a:xfrm>
          <a:prstGeom prst="rect">
            <a:avLst/>
          </a:prstGeom>
          <a:solidFill>
            <a:srgbClr val="193E6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Agentes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" name="Google Shape;11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3649" y="2364625"/>
            <a:ext cx="3908529" cy="230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064" y="2364625"/>
            <a:ext cx="2434575" cy="23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2"/>
          <p:cNvSpPr/>
          <p:nvPr/>
        </p:nvSpPr>
        <p:spPr>
          <a:xfrm>
            <a:off x="457200" y="205975"/>
            <a:ext cx="8270748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381000" y="205975"/>
            <a:ext cx="83469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Recolección de datos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1607025"/>
            <a:ext cx="3843325" cy="319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364" y="1946838"/>
            <a:ext cx="4402837" cy="2510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/>
          <p:nvPr/>
        </p:nvSpPr>
        <p:spPr>
          <a:xfrm>
            <a:off x="0" y="205975"/>
            <a:ext cx="9142857" cy="1165500"/>
          </a:xfrm>
          <a:custGeom>
            <a:avLst/>
            <a:gdLst/>
            <a:ahLst/>
            <a:cxnLst/>
            <a:rect l="l" t="t" r="r" b="b"/>
            <a:pathLst>
              <a:path w="8686800" h="1165500" extrusionOk="0">
                <a:moveTo>
                  <a:pt x="0" y="0"/>
                </a:moveTo>
                <a:lnTo>
                  <a:pt x="8686800" y="0"/>
                </a:lnTo>
                <a:lnTo>
                  <a:pt x="8686800" y="1165500"/>
                </a:lnTo>
                <a:lnTo>
                  <a:pt x="0" y="1165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3"/>
          <p:cNvSpPr/>
          <p:nvPr/>
        </p:nvSpPr>
        <p:spPr>
          <a:xfrm>
            <a:off x="457200" y="205975"/>
            <a:ext cx="8270748" cy="1141500"/>
          </a:xfrm>
          <a:custGeom>
            <a:avLst/>
            <a:gdLst/>
            <a:ahLst/>
            <a:cxnLst/>
            <a:rect l="l" t="t" r="r" b="b"/>
            <a:pathLst>
              <a:path w="8229600" h="1141500" extrusionOk="0">
                <a:moveTo>
                  <a:pt x="0" y="0"/>
                </a:moveTo>
                <a:lnTo>
                  <a:pt x="8229600" y="0"/>
                </a:lnTo>
                <a:lnTo>
                  <a:pt x="8229600" y="1141500"/>
                </a:lnTo>
                <a:lnTo>
                  <a:pt x="0" y="1141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3"/>
          <p:cNvSpPr txBox="1"/>
          <p:nvPr/>
        </p:nvSpPr>
        <p:spPr>
          <a:xfrm>
            <a:off x="381000" y="205975"/>
            <a:ext cx="8346900" cy="1141500"/>
          </a:xfrm>
          <a:prstGeom prst="rect">
            <a:avLst/>
          </a:prstGeom>
          <a:solidFill>
            <a:srgbClr val="10325D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725" marR="0" lvl="0" indent="0" algn="ctr" rtl="0">
              <a:lnSpc>
                <a:spcPct val="95825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es" sz="4800" b="1">
                <a:solidFill>
                  <a:srgbClr val="FFFFFF"/>
                </a:solidFill>
              </a:rPr>
              <a:t>Análisis de los datos</a:t>
            </a:r>
            <a:endParaRPr sz="4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3"/>
          <p:cNvSpPr txBox="1"/>
          <p:nvPr/>
        </p:nvSpPr>
        <p:spPr>
          <a:xfrm>
            <a:off x="495725" y="1447500"/>
            <a:ext cx="8161200" cy="35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958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52525"/>
                </a:solidFill>
              </a:rPr>
              <a:t>Se realizó el análisis de los datos tomados utilizando la herramienta llamada EasyFit, y se determinaron las distribuciones correspondientes para las tasas de llegadas de los pasajeros y las busetas.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5276"/>
          <a:stretch/>
        </p:blipFill>
        <p:spPr>
          <a:xfrm>
            <a:off x="2145800" y="2360950"/>
            <a:ext cx="4516400" cy="2543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20000"/>
    </mc:Choice>
    <mc:Fallback xmlns="">
      <p:transition advClick="0" advTm="20000"/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446</Words>
  <Application>Microsoft Office PowerPoint</Application>
  <PresentationFormat>Presentación en pantalla (16:9)</PresentationFormat>
  <Paragraphs>97</Paragraphs>
  <Slides>20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Simple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LENOVO</dc:creator>
  <cp:lastModifiedBy>Windows User</cp:lastModifiedBy>
  <cp:revision>3</cp:revision>
  <dcterms:modified xsi:type="dcterms:W3CDTF">2019-08-13T04:01:16Z</dcterms:modified>
</cp:coreProperties>
</file>